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5" r:id="rId7"/>
    <p:sldId id="438" r:id="rId8"/>
    <p:sldId id="332" r:id="rId9"/>
    <p:sldId id="439" r:id="rId10"/>
    <p:sldId id="440" r:id="rId11"/>
    <p:sldId id="444" r:id="rId12"/>
    <p:sldId id="473" r:id="rId13"/>
    <p:sldId id="474" r:id="rId14"/>
    <p:sldId id="445" r:id="rId15"/>
    <p:sldId id="446" r:id="rId16"/>
    <p:sldId id="447" r:id="rId17"/>
    <p:sldId id="448" r:id="rId18"/>
    <p:sldId id="449" r:id="rId19"/>
    <p:sldId id="450" r:id="rId20"/>
    <p:sldId id="475" r:id="rId21"/>
    <p:sldId id="476" r:id="rId22"/>
    <p:sldId id="477" r:id="rId23"/>
    <p:sldId id="478" r:id="rId24"/>
    <p:sldId id="479" r:id="rId25"/>
    <p:sldId id="480" r:id="rId26"/>
    <p:sldId id="481" r:id="rId27"/>
    <p:sldId id="482" r:id="rId28"/>
    <p:sldId id="483" r:id="rId29"/>
    <p:sldId id="484" r:id="rId30"/>
    <p:sldId id="485" r:id="rId31"/>
    <p:sldId id="486" r:id="rId32"/>
    <p:sldId id="346" r:id="rId33"/>
    <p:sldId id="458" r:id="rId34"/>
    <p:sldId id="487" r:id="rId35"/>
    <p:sldId id="488" r:id="rId36"/>
    <p:sldId id="489" r:id="rId37"/>
    <p:sldId id="490" r:id="rId38"/>
    <p:sldId id="491" r:id="rId39"/>
    <p:sldId id="303" r:id="rId40"/>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D9D9D9"/>
    <a:srgbClr val="0070C0"/>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85" autoAdjust="0"/>
    <p:restoredTop sz="98448" autoAdjust="0"/>
  </p:normalViewPr>
  <p:slideViewPr>
    <p:cSldViewPr showGuides="1">
      <p:cViewPr>
        <p:scale>
          <a:sx n="66" d="100"/>
          <a:sy n="66" d="100"/>
        </p:scale>
        <p:origin x="-882" y="-174"/>
      </p:cViewPr>
      <p:guideLst>
        <p:guide orient="horz" pos="2190"/>
        <p:guide orient="horz" pos="1804"/>
        <p:guide orient="horz" pos="2552"/>
        <p:guide pos="3832"/>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87A584-C101-4D0B-AE86-DDB7A93AFB0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D7CC4D-42E9-4616-886B-F6F5E388682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3AE4B8-DA9A-4BB8-AEEC-2269BDB7897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A1528B-296A-4977-9204-26D6325B951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9" Type="http://schemas.openxmlformats.org/officeDocument/2006/relationships/notesSlide" Target="../notesSlides/notesSlide37.xml"/><Relationship Id="rId8" Type="http://schemas.openxmlformats.org/officeDocument/2006/relationships/slideLayout" Target="../slideLayouts/slideLayout7.xml"/><Relationship Id="rId7" Type="http://schemas.openxmlformats.org/officeDocument/2006/relationships/image" Target="../media/image7.jpeg"/><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descr="C:\Users\Administrator\Desktop\QQ截图20160516104337.png"/>
          <p:cNvPicPr>
            <a:picLocks noChangeAspect="1" noChangeArrowheads="1"/>
          </p:cNvPicPr>
          <p:nvPr/>
        </p:nvPicPr>
        <p:blipFill>
          <a:blip r:embed="rId1" cstate="print">
            <a:extLst>
              <a:ext uri="{BEBA8EAE-BF5A-486C-A8C5-ECC9F3942E4B}">
                <a14:imgProps xmlns:a14="http://schemas.microsoft.com/office/drawing/2010/main">
                  <a14:imgLayer r:embed="rId2">
                    <a14:imgEffect>
                      <a14:colorTemperature colorTemp="11200"/>
                    </a14:imgEffect>
                  </a14:imgLayer>
                </a14:imgProps>
              </a:ext>
            </a:extLst>
          </a:blip>
          <a:srcRect/>
          <a:stretch>
            <a:fillRect/>
          </a:stretch>
        </p:blipFill>
        <p:spPr bwMode="auto">
          <a:xfrm>
            <a:off x="0"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24" name="圆角矩形 23"/>
          <p:cNvSpPr/>
          <p:nvPr/>
        </p:nvSpPr>
        <p:spPr>
          <a:xfrm>
            <a:off x="7297896" y="1117331"/>
            <a:ext cx="1092053" cy="849374"/>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7297896" y="2066394"/>
            <a:ext cx="1092053" cy="849374"/>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8604258" y="1117331"/>
            <a:ext cx="1092053" cy="849374"/>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9914719" y="3037789"/>
            <a:ext cx="1177616" cy="849374"/>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7412990" y="4456430"/>
            <a:ext cx="2283460" cy="368300"/>
          </a:xfrm>
          <a:prstGeom prst="rect">
            <a:avLst/>
          </a:prstGeom>
          <a:noFill/>
        </p:spPr>
        <p:txBody>
          <a:bodyPr wrap="square" rtlCol="0">
            <a:spAutoFit/>
          </a:bodyPr>
          <a:lstStyle/>
          <a:p>
            <a:pPr algn="dist"/>
            <a:r>
              <a:rPr lang="zh-CN" dirty="0">
                <a:solidFill>
                  <a:srgbClr val="F79646"/>
                </a:solidFill>
                <a:latin typeface="微软雅黑" panose="020B0503020204020204" pitchFamily="34" charset="-122"/>
                <a:ea typeface="微软雅黑" panose="020B0503020204020204" pitchFamily="34" charset="-122"/>
              </a:rPr>
              <a:t>北京出版社</a:t>
            </a:r>
            <a:endParaRPr lang="zh-CN" dirty="0">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457133" y="2935694"/>
            <a:ext cx="4288353" cy="707886"/>
          </a:xfrm>
          <a:prstGeom prst="rect">
            <a:avLst/>
          </a:prstGeom>
          <a:noFill/>
        </p:spPr>
        <p:txBody>
          <a:bodyPr wrap="none" rtlCol="0">
            <a:spAutoFit/>
          </a:bodyPr>
          <a:lstStyle/>
          <a:p>
            <a:pPr algn="ctr"/>
            <a:r>
              <a:rPr lang="zh-CN" altLang="en-US" sz="4000" b="1" dirty="0" smtClean="0">
                <a:solidFill>
                  <a:srgbClr val="F79646"/>
                </a:solidFill>
                <a:latin typeface="AvantGarde Md BT" pitchFamily="34" charset="0"/>
                <a:ea typeface="微软雅黑" panose="020B0503020204020204" pitchFamily="34" charset="-122"/>
              </a:rPr>
              <a:t>审计学基础与实务</a:t>
            </a:r>
            <a:endParaRPr lang="zh-CN" sz="4000" b="1" dirty="0">
              <a:solidFill>
                <a:srgbClr val="F79646"/>
              </a:solidFill>
              <a:latin typeface="AvantGarde Md BT" pitchFamily="34" charset="0"/>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758222" y="3797177"/>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4"/>
          <p:cNvSpPr txBox="1"/>
          <p:nvPr/>
        </p:nvSpPr>
        <p:spPr>
          <a:xfrm>
            <a:off x="709295" y="4095115"/>
            <a:ext cx="5777865" cy="2679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SHENJI XUE JICHU YU SHIWU</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5"/>
                                        </p:tgtEl>
                                        <p:attrNameLst>
                                          <p:attrName>style.visibility</p:attrName>
                                        </p:attrNameLst>
                                      </p:cBhvr>
                                      <p:to>
                                        <p:strVal val="visible"/>
                                      </p:to>
                                    </p:set>
                                    <p:anim calcmode="lin" valueType="num">
                                      <p:cBhvr>
                                        <p:cTn id="7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5"/>
                                        </p:tgtEl>
                                        <p:attrNameLst>
                                          <p:attrName>ppt_y</p:attrName>
                                        </p:attrNameLst>
                                      </p:cBhvr>
                                      <p:tavLst>
                                        <p:tav tm="0">
                                          <p:val>
                                            <p:strVal val="#ppt_y"/>
                                          </p:val>
                                        </p:tav>
                                        <p:tav tm="100000">
                                          <p:val>
                                            <p:strVal val="#ppt_y"/>
                                          </p:val>
                                        </p:tav>
                                      </p:tavLst>
                                    </p:anim>
                                    <p:anim calcmode="lin" valueType="num">
                                      <p:cBhvr>
                                        <p:cTn id="7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4" grpId="0" animBg="1"/>
      <p:bldP spid="36" grpId="0" animBg="1"/>
      <p:bldP spid="37" grpId="0" animBg="1"/>
      <p:bldP spid="10" grpId="0" animBg="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568882"/>
            <a:chOff x="946620" y="1670343"/>
            <a:chExt cx="10153650" cy="4568882"/>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407407"/>
              <a:ext cx="9517380" cy="3831818"/>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（二）记录工作时间或产量</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员工工作的证据，以工时卡或考勤卡的形式产生，通过监督审核和批准程序 予以控制。如果支付工薪的依据是产量而不是时间，数量也同样应经过审核，并 且与产量记录或销售数据进行核对。</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（三）计算工薪总额和扣除</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在计算工薪总额和扣除时，需要将每名员工的交易数据，即本工薪期间的工 作时间或产量记录，与基准数据进行匹配。在确定相关控制活动已经执行后，应 当由一名适当的人员批准工薪的支付。同时由一名适当的人员审核工薪总额和扣 除的合理性，并批准该金额。</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906889"/>
            <a:chOff x="946620" y="1670343"/>
            <a:chExt cx="10153650" cy="290688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407407"/>
              <a:ext cx="9517380" cy="2169825"/>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（四）工薪支付</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利用电子货币转账系统，将工薪支付给员工，有时也会使用现金支出方式。 批准工薪支票，通常是工薪计算中不可分割的一部分，包括比较支票总额和工薪 总额。有关使用支票支付工薪的职能划分，应该与使用现金支出的职责划分相同。</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99020"/>
            <a:chOff x="946620" y="1670343"/>
            <a:chExt cx="10153650" cy="469902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三、人力资源与工薪循环的内部控制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41632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人力资源与工薪循环的内部控制主要包括以下几个方面。</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适当的职责分离。为了防止向员工过量支付工薪，或向不存在的员工虚假支付工薪，职责分离非常重要。人力资源部门应独立于工薪职能，负责确定员工 的雇用、解雇及其支付率和扣减额的变化。</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适当的授权。人力资源部门应当对员工的雇用与解雇负责。支付率和扣减 额也应当进行适当授权。每一个员工的工作时间，特别是加班时间，都应经过主 管人员的授权。所有工时卡都应表明核准情况，例外的加班时间也应当经过核准。</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868023"/>
            <a:chOff x="946620" y="1670343"/>
            <a:chExt cx="10153650" cy="386802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三、人力资源与工薪循环的内部控制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585323"/>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适当的凭证和记录。适当的凭证和记录依赖于工薪系统的特性。例如， 工 时卡或工时记录只针对计时工薪，有些员工的工薪以计件工薪为基础。</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资产和记录的实物控制。应当限制接触未签字的工薪支票。支票应由有关 专职人员签字，工薪应当由独立于工薪和考勤职能之外的人员发放。</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工作的独立检查。工薪的计算应当独立验证，包括将审批工薪总额与汇总 报告进行比较。管理层成员或其他负责人应当复核工薪金额，以避免明显的错报 和异常的金额。</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283521"/>
            <a:chOff x="946620" y="1670343"/>
            <a:chExt cx="10153650" cy="428352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000821"/>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工薪交易和余额的重大错报风险主要是以下原因产生的。</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在工薪单上虚构员工。</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由一位可以更改员工数据主文档的员工在没有授权的情况下更改总工薪的 付费标准。 </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为员工并未工作的工时支付工薪。 </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在进行工薪处理过程中出错。</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工薪扣款可能是不正确的，或未经员工个人授权，导致应付工薪扣款的返 还和支付不正确。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037026"/>
            <a:chOff x="946620" y="1670343"/>
            <a:chExt cx="10153650" cy="303702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54326"/>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6.</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电子货币转账系统的银行账户不正确。</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7.</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将工薪支付给错误的员工。</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8.</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由于工薪长期未支付造成挪用现象。 </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支付应付工薪扣款的金额不正确。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77287" cy="5138087"/>
            <a:chOff x="946620" y="1670343"/>
            <a:chExt cx="10177287" cy="513808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606527" y="2561113"/>
              <a:ext cx="9517380" cy="4247317"/>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企业有时向员工支付股票或股票期权。持股计划和股票期权对主管、高级行 政人员及其他员工来说是通常采用的补偿方式。上述交易可能产生的重大错报风 险如下。</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由工薪委员会（薪酬委员会）或未获得股东批准的董事会发起未经授权的 股份基础支付交易。</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以下现象为进行股份基础支付交易确定了不正确的公允价值。</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）管理层不正确的假设或决定权益价值的经营环境变动。</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）在估价模型中使用了不一致或不可靠的数据。</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）发起交易人员和进行估价人员之间不充分的职责分离。</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以股份为基础支付的交易价值不正确。</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已取消的股份基础支付以不正确的价值处理。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114518"/>
            <a:chOff x="946620" y="1670343"/>
            <a:chExt cx="10153650" cy="511451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83181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（一）以内部控制目标为起点的控制测试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在测试工薪内部控制时，应从以下两方面进行。</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应选择若干月份工薪汇总表进行检查</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）计算并复核每一份工薪汇总表。</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）检查每一份工薪汇总表是否已经授权批准。</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）检查应付工薪总额与人工费用分配汇总表中的合计数是否相符。</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）检查其代扣款项的账务处理是否正确。</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）检查实发工薪总额与银行付款凭单及银行存款对账单是否相符，并正确 计入相关账户。</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13642"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99020"/>
            <a:chOff x="946620" y="1670343"/>
            <a:chExt cx="10153650" cy="469902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41632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从工薪单中选取若干个样本进行检查</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）检查员工工薪卡或人事档案，确保工薪发放有依据。</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）检查员工工薪率及实发工资额的计算。</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）检查实际工时统计记录与员工工资卡是否相符。</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）检查员工加班记录与主管人员签名的月度加班费汇总表是否相符。</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）检查员工扣款依据是否正确。</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6</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）检查员工的工薪签收证明。</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7</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）实地抽查部分员工，证明其确实在本公司工作，如已离开，需获得管理 层的证实。</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13642"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910332"/>
            <a:chOff x="946620" y="1670343"/>
            <a:chExt cx="10153650" cy="1910332"/>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1338828"/>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列示了以风险为起点的控制测试。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a:blip r:embed="rId1"/>
          <a:srcRect/>
          <a:stretch>
            <a:fillRect/>
          </a:stretch>
        </p:blipFill>
        <p:spPr bwMode="auto">
          <a:xfrm>
            <a:off x="1808926" y="2714620"/>
            <a:ext cx="8715436" cy="4143380"/>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7" y="2313153"/>
            <a:ext cx="12188825" cy="2339010"/>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TextBox 64"/>
          <p:cNvSpPr>
            <a:spLocks noChangeArrowheads="1"/>
          </p:cNvSpPr>
          <p:nvPr/>
        </p:nvSpPr>
        <p:spPr bwMode="auto">
          <a:xfrm>
            <a:off x="4166380" y="3021648"/>
            <a:ext cx="778674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0000"/>
              </a:lnSpc>
            </a:pPr>
            <a:r>
              <a:rPr lang="zh-CN" altLang="en-US"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人力资源与工薪循环审计</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094942" y="2786058"/>
            <a:ext cx="0" cy="12961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237290" y="2786058"/>
            <a:ext cx="3549015" cy="1216660"/>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文本框 4"/>
          <p:cNvSpPr txBox="1"/>
          <p:nvPr/>
        </p:nvSpPr>
        <p:spPr>
          <a:xfrm>
            <a:off x="604520" y="3067685"/>
            <a:ext cx="3549015" cy="829945"/>
          </a:xfrm>
          <a:prstGeom prst="rect">
            <a:avLst/>
          </a:prstGeom>
          <a:noFill/>
        </p:spPr>
        <p:txBody>
          <a:bodyPr wrap="square" rtlCol="0">
            <a:spAutoFit/>
          </a:bodyPr>
          <a:lstStyle/>
          <a:p>
            <a:pPr algn="ctr"/>
            <a:r>
              <a:rPr lang="zh-CN" altLang="en-US" sz="4800" b="1" dirty="0" smtClean="0">
                <a:solidFill>
                  <a:schemeClr val="bg1"/>
                </a:solidFill>
              </a:rPr>
              <a:t>项目九</a:t>
            </a:r>
            <a:endParaRPr lang="zh-CN" altLang="en-US" sz="4800" b="1" dirty="0">
              <a:solidFill>
                <a:schemeClr val="bg1"/>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494834"/>
            <a:chOff x="946620" y="1670343"/>
            <a:chExt cx="10153650" cy="14948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92333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0" name="Picture 2"/>
          <p:cNvPicPr>
            <a:picLocks noChangeAspect="1" noChangeArrowheads="1"/>
          </p:cNvPicPr>
          <p:nvPr/>
        </p:nvPicPr>
        <p:blipFill>
          <a:blip r:embed="rId1"/>
          <a:srcRect/>
          <a:stretch>
            <a:fillRect/>
          </a:stretch>
        </p:blipFill>
        <p:spPr bwMode="auto">
          <a:xfrm>
            <a:off x="2094678" y="2357430"/>
            <a:ext cx="8215370" cy="3857652"/>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494834"/>
            <a:chOff x="946620" y="1670343"/>
            <a:chExt cx="10153650" cy="14948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92333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13642"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1"/>
          <a:srcRect/>
          <a:stretch>
            <a:fillRect/>
          </a:stretch>
        </p:blipFill>
        <p:spPr bwMode="auto">
          <a:xfrm>
            <a:off x="1594612" y="2571744"/>
            <a:ext cx="9929882" cy="357190"/>
          </a:xfrm>
          <a:prstGeom prst="rect">
            <a:avLst/>
          </a:prstGeom>
          <a:noFill/>
          <a:ln w="9525">
            <a:noFill/>
            <a:miter lim="800000"/>
            <a:headEnd/>
            <a:tailEnd/>
          </a:ln>
          <a:effectLst/>
        </p:spPr>
      </p:pic>
      <p:pic>
        <p:nvPicPr>
          <p:cNvPr id="3075" name="Picture 3"/>
          <p:cNvPicPr>
            <a:picLocks noChangeAspect="1" noChangeArrowheads="1"/>
          </p:cNvPicPr>
          <p:nvPr/>
        </p:nvPicPr>
        <p:blipFill>
          <a:blip r:embed="rId2"/>
          <a:srcRect/>
          <a:stretch>
            <a:fillRect/>
          </a:stretch>
        </p:blipFill>
        <p:spPr bwMode="auto">
          <a:xfrm>
            <a:off x="1594612" y="2928933"/>
            <a:ext cx="9929882" cy="3643339"/>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494834"/>
            <a:chOff x="946620" y="1670343"/>
            <a:chExt cx="10153650" cy="14948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92333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1"/>
          <a:srcRect/>
          <a:stretch>
            <a:fillRect/>
          </a:stretch>
        </p:blipFill>
        <p:spPr bwMode="auto">
          <a:xfrm>
            <a:off x="1594612" y="2571744"/>
            <a:ext cx="9929882" cy="357190"/>
          </a:xfrm>
          <a:prstGeom prst="rect">
            <a:avLst/>
          </a:prstGeom>
          <a:noFill/>
          <a:ln w="9525">
            <a:noFill/>
            <a:miter lim="800000"/>
            <a:headEnd/>
            <a:tailEnd/>
          </a:ln>
          <a:effectLst/>
        </p:spPr>
      </p:pic>
      <p:pic>
        <p:nvPicPr>
          <p:cNvPr id="4098" name="Picture 2"/>
          <p:cNvPicPr>
            <a:picLocks noChangeAspect="1" noChangeArrowheads="1"/>
          </p:cNvPicPr>
          <p:nvPr/>
        </p:nvPicPr>
        <p:blipFill>
          <a:blip r:embed="rId2"/>
          <a:srcRect/>
          <a:stretch>
            <a:fillRect/>
          </a:stretch>
        </p:blipFill>
        <p:spPr bwMode="auto">
          <a:xfrm>
            <a:off x="1594612" y="2928934"/>
            <a:ext cx="9929882" cy="3929066"/>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494834"/>
            <a:chOff x="946620" y="1670343"/>
            <a:chExt cx="10153650" cy="14948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92333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1"/>
          <a:srcRect/>
          <a:stretch>
            <a:fillRect/>
          </a:stretch>
        </p:blipFill>
        <p:spPr bwMode="auto">
          <a:xfrm>
            <a:off x="1594612" y="2571744"/>
            <a:ext cx="9929882" cy="357190"/>
          </a:xfrm>
          <a:prstGeom prst="rect">
            <a:avLst/>
          </a:prstGeom>
          <a:noFill/>
          <a:ln w="9525">
            <a:noFill/>
            <a:miter lim="800000"/>
            <a:headEnd/>
            <a:tailEnd/>
          </a:ln>
          <a:effectLst/>
        </p:spPr>
      </p:pic>
      <p:pic>
        <p:nvPicPr>
          <p:cNvPr id="5122" name="Picture 2"/>
          <p:cNvPicPr>
            <a:picLocks noChangeAspect="1" noChangeArrowheads="1"/>
          </p:cNvPicPr>
          <p:nvPr/>
        </p:nvPicPr>
        <p:blipFill>
          <a:blip r:embed="rId2"/>
          <a:srcRect/>
          <a:stretch>
            <a:fillRect/>
          </a:stretch>
        </p:blipFill>
        <p:spPr bwMode="auto">
          <a:xfrm>
            <a:off x="1594612" y="2928934"/>
            <a:ext cx="9929882" cy="3500462"/>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494834"/>
            <a:chOff x="946620" y="1670343"/>
            <a:chExt cx="10153650" cy="14948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92333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146" name="Picture 2"/>
          <p:cNvPicPr>
            <a:picLocks noChangeAspect="1" noChangeArrowheads="1"/>
          </p:cNvPicPr>
          <p:nvPr/>
        </p:nvPicPr>
        <p:blipFill>
          <a:blip r:embed="rId1"/>
          <a:srcRect/>
          <a:stretch>
            <a:fillRect/>
          </a:stretch>
        </p:blipFill>
        <p:spPr bwMode="auto">
          <a:xfrm>
            <a:off x="1737488" y="2214554"/>
            <a:ext cx="9001188" cy="4643446"/>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37356" y="785794"/>
            <a:ext cx="10153650" cy="1494834"/>
            <a:chOff x="946620" y="1670343"/>
            <a:chExt cx="10153650" cy="14948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五、人力资源与工薪循环的控制测试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18124" y="2241847"/>
              <a:ext cx="9517380" cy="923330"/>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（二）以风险为起点的控制测试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ctr">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表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人力资源和工薪循环的风险、控制和控制测试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1"/>
          <a:srcRect/>
          <a:stretch>
            <a:fillRect/>
          </a:stretch>
        </p:blipFill>
        <p:spPr bwMode="auto">
          <a:xfrm>
            <a:off x="1594612" y="2571744"/>
            <a:ext cx="9929882" cy="357190"/>
          </a:xfrm>
          <a:prstGeom prst="rect">
            <a:avLst/>
          </a:prstGeom>
          <a:noFill/>
          <a:ln w="9525">
            <a:noFill/>
            <a:miter lim="800000"/>
            <a:headEnd/>
            <a:tailEnd/>
          </a:ln>
          <a:effectLst/>
        </p:spPr>
      </p:pic>
      <p:pic>
        <p:nvPicPr>
          <p:cNvPr id="7170" name="Picture 2"/>
          <p:cNvPicPr>
            <a:picLocks noChangeAspect="1" noChangeArrowheads="1"/>
          </p:cNvPicPr>
          <p:nvPr/>
        </p:nvPicPr>
        <p:blipFill>
          <a:blip r:embed="rId2"/>
          <a:srcRect/>
          <a:stretch>
            <a:fillRect/>
          </a:stretch>
        </p:blipFill>
        <p:spPr bwMode="auto">
          <a:xfrm>
            <a:off x="1594612" y="2928934"/>
            <a:ext cx="9929882" cy="3643338"/>
          </a:xfrm>
          <a:prstGeom prst="rect">
            <a:avLst/>
          </a:prstGeom>
          <a:noFill/>
          <a:ln w="9525">
            <a:noFill/>
            <a:miter lim="800000"/>
            <a:headEnd/>
            <a:tailEnd/>
          </a:ln>
          <a:effec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3785652"/>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朱丽雅在菲利普斯公司工作了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8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年，作为值得信赖的员工， 朱丽雅一人身兼公司会计、出纳和办公室经理数职，管理若干下属并直接向老板汇 报。她的职责包括向供应商支付货款、将收到的款项存入银行以及为公司职工发放 工资等。在朱丽雅一次昂贵的欧洲旅行期间，一位代班职员发现了朱丽雅每周都要 向公司的备用金账户填制大量的偿还支票，远远超过了公司相关费用的金额。在朱 丽雅旅行回来后，老板对她展开了质问和调查。朱丽雅最后承认了她利用职务之便 和内部控制的缺陷，通过虚构收据、更改收据等方法盗取公司备用金上的钱财，她 将自己的账单纳入公司的应付款项，并用公司的支票支付了她的许多个人费用，她 还伪造了公司所有者的签字章（金额超过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500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美元需要此印章）。根据调查，朱丽 雅在以前的工作单位曾经因为进行可疑的财务交易而被解雇，跳槽到菲利普斯公司 后，又故伎重演，在菲利普斯公司工作期间盗取了大约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50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万美元。</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592933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7331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3785652"/>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要求：根据上述资料，请代注册会计师指出菲利普斯公司在人力资源与工薪 循环内部控制方面的缺陷，并提出改进建议。</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解析</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）公司在朱丽雅的职责领域缺乏内部控制，不相容职务没有分离。 她身兼数职，自己能够开出支票、将支票金额登记入账并调整支票簿，她伪造并 使用所有者的签章而没有人发现。</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）公司缺乏对人员录用、考核的控制机制。如果公司对朱丽雅的职业背景 进行一些简单的考查，就可能避免这类舞弊风险。公司对朱丽雅所做的工作缺乏 监督检查机制，使舞弊行为长期没有被发现，给公司造成了重大损失。</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592933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590251"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523702" y="188595"/>
            <a:ext cx="6666393"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3477875"/>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笑傲香府为一大型饮食企业，因人员流动性强，公司 每周核发上周的员工工资。员工工资按计时工资制，并通过工时卡登记工作时间。 计时员小王每周末将员工的工时卡和工资卡收集起来，送交财务中心计算机录入 人员小刘。因采用了先进的计算机系统，小刘录入的数据无法更改，小刘录入完 成后，由财务中心会计老张依据所输入数据核算应付职工薪酬，编制工资汇总结 算表，填制工资支票，之后由会计小郑登记应付职工薪酬明细账。财务主管老周 核对工资支票、工资汇总结算表与应付职工薪酬明细账并确定无误后，签发工资 支票和工资汇总结算表，并将工资支票和工资汇总结算表交给小刘到银行提取现 金办理员工工资结算手续。小刘办理完毕后，将支票存根和工资汇总结算表返还 给老周，同时将员工的工时卡和工资卡一并返还计时员小王，最后由小王将工资 分发给每位员工。</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592933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661689"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523702" y="188595"/>
            <a:ext cx="6666393"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1631216"/>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请分析以上工薪内控程序的缺陷。</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解析</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以上工薪内控程序存在的缺陷主要有：（</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）小刘身兼工时录入 和出纳二职，违反了不相容职务分离的原则；（</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）工时卡录入缺乏复核。</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4000504"/>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7331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666578" y="188595"/>
            <a:ext cx="652351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5712"/>
            <a:ext cx="3884175" cy="6893712"/>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TextBox 59"/>
          <p:cNvSpPr>
            <a:spLocks noChangeArrowheads="1"/>
          </p:cNvSpPr>
          <p:nvPr/>
        </p:nvSpPr>
        <p:spPr bwMode="auto">
          <a:xfrm flipH="1">
            <a:off x="0" y="2442210"/>
            <a:ext cx="3884295"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学习要点</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及目标</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p:txBody>
      </p:sp>
      <p:grpSp>
        <p:nvGrpSpPr>
          <p:cNvPr id="50" name="组合 49"/>
          <p:cNvGrpSpPr/>
          <p:nvPr/>
        </p:nvGrpSpPr>
        <p:grpSpPr>
          <a:xfrm>
            <a:off x="4890135" y="1967230"/>
            <a:ext cx="3375025" cy="557903"/>
            <a:chOff x="7701" y="3112"/>
            <a:chExt cx="5315" cy="879"/>
          </a:xfrm>
        </p:grpSpPr>
        <p:grpSp>
          <p:nvGrpSpPr>
            <p:cNvPr id="29" name="组合 28"/>
            <p:cNvGrpSpPr/>
            <p:nvPr/>
          </p:nvGrpSpPr>
          <p:grpSpPr>
            <a:xfrm>
              <a:off x="7701" y="3112"/>
              <a:ext cx="850" cy="879"/>
              <a:chOff x="7641" y="3141"/>
              <a:chExt cx="850" cy="879"/>
            </a:xfrm>
          </p:grpSpPr>
          <p:sp>
            <p:nvSpPr>
              <p:cNvPr id="190"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2</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189" name="矩形 18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3" name="TextBox 64"/>
            <p:cNvSpPr>
              <a:spLocks noChangeArrowheads="1"/>
            </p:cNvSpPr>
            <p:nvPr/>
          </p:nvSpPr>
          <p:spPr bwMode="auto">
            <a:xfrm>
              <a:off x="9090" y="3222"/>
              <a:ext cx="3926"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评估重大错报风险；</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a:xfrm>
            <a:off x="4890135" y="1139825"/>
            <a:ext cx="5497195" cy="558428"/>
            <a:chOff x="7701" y="1795"/>
            <a:chExt cx="8657" cy="879"/>
          </a:xfrm>
        </p:grpSpPr>
        <p:sp>
          <p:nvSpPr>
            <p:cNvPr id="146" name="TextBox 64"/>
            <p:cNvSpPr>
              <a:spLocks noChangeArrowheads="1"/>
            </p:cNvSpPr>
            <p:nvPr/>
          </p:nvSpPr>
          <p:spPr bwMode="auto">
            <a:xfrm>
              <a:off x="9090" y="1905"/>
              <a:ext cx="7268"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了解人力资源与工薪循环的内部控制； </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1" name="组合 30"/>
            <p:cNvGrpSpPr/>
            <p:nvPr/>
          </p:nvGrpSpPr>
          <p:grpSpPr>
            <a:xfrm>
              <a:off x="7701" y="1795"/>
              <a:ext cx="850" cy="879"/>
              <a:chOff x="7641" y="3141"/>
              <a:chExt cx="850" cy="879"/>
            </a:xfrm>
          </p:grpSpPr>
          <p:sp>
            <p:nvSpPr>
              <p:cNvPr id="32"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1</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3" name="矩形 32"/>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9" name="组合 48"/>
          <p:cNvGrpSpPr/>
          <p:nvPr/>
        </p:nvGrpSpPr>
        <p:grpSpPr>
          <a:xfrm>
            <a:off x="4890135" y="2794889"/>
            <a:ext cx="5426710" cy="558165"/>
            <a:chOff x="7701" y="4401"/>
            <a:chExt cx="8546" cy="879"/>
          </a:xfrm>
        </p:grpSpPr>
        <p:sp>
          <p:nvSpPr>
            <p:cNvPr id="14" name="TextBox 64"/>
            <p:cNvSpPr>
              <a:spLocks noChangeArrowheads="1"/>
            </p:cNvSpPr>
            <p:nvPr/>
          </p:nvSpPr>
          <p:spPr bwMode="auto">
            <a:xfrm>
              <a:off x="9090" y="4511"/>
              <a:ext cx="715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实施人力资源与工薪循环的控制测试；</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4" name="组合 33"/>
            <p:cNvGrpSpPr/>
            <p:nvPr/>
          </p:nvGrpSpPr>
          <p:grpSpPr>
            <a:xfrm>
              <a:off x="7701" y="4401"/>
              <a:ext cx="850" cy="879"/>
              <a:chOff x="7641" y="3141"/>
              <a:chExt cx="850" cy="879"/>
            </a:xfrm>
          </p:grpSpPr>
          <p:sp>
            <p:nvSpPr>
              <p:cNvPr id="35"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3</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6" name="矩形 35"/>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8" name="组合 47"/>
          <p:cNvGrpSpPr/>
          <p:nvPr/>
        </p:nvGrpSpPr>
        <p:grpSpPr>
          <a:xfrm>
            <a:off x="4890135" y="3622294"/>
            <a:ext cx="5683250" cy="558165"/>
            <a:chOff x="7701" y="5704"/>
            <a:chExt cx="8950" cy="879"/>
          </a:xfrm>
        </p:grpSpPr>
        <p:sp>
          <p:nvSpPr>
            <p:cNvPr id="15" name="TextBox 64"/>
            <p:cNvSpPr>
              <a:spLocks noChangeArrowheads="1"/>
            </p:cNvSpPr>
            <p:nvPr/>
          </p:nvSpPr>
          <p:spPr bwMode="auto">
            <a:xfrm>
              <a:off x="9090" y="5814"/>
              <a:ext cx="756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实施人力资源与工薪循环的实质性程序。</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7" name="组合 36"/>
            <p:cNvGrpSpPr/>
            <p:nvPr/>
          </p:nvGrpSpPr>
          <p:grpSpPr>
            <a:xfrm>
              <a:off x="7701" y="5704"/>
              <a:ext cx="850" cy="879"/>
              <a:chOff x="7641" y="3141"/>
              <a:chExt cx="850" cy="879"/>
            </a:xfrm>
          </p:grpSpPr>
          <p:sp>
            <p:nvSpPr>
              <p:cNvPr id="38"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4</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9" name="矩形 3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par>
                          <p:cTn id="33" fill="hold">
                            <p:stCondLst>
                              <p:cond delay="4750"/>
                            </p:stCondLst>
                            <p:childTnLst>
                              <p:par>
                                <p:cTn id="34" presetID="53" presetClass="entr" presetSubtype="16" fill="hold" nodeType="afterEffect">
                                  <p:stCondLst>
                                    <p:cond delay="0"/>
                                  </p:stCondLst>
                                  <p:childTnLst>
                                    <p:set>
                                      <p:cBhvr>
                                        <p:cTn id="35" dur="1000"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08794" y="2214554"/>
            <a:ext cx="10153650" cy="2090305"/>
            <a:chOff x="946620" y="1670343"/>
            <a:chExt cx="10153650" cy="2090305"/>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一、应付职工薪酬审计的目标</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115685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应付职工薪酬的审计目标一般包括：确定资产负债表中记录的应付职工薪酬 是否存在；所有应当记录的应付职工薪酬是否均已记录；确定记录的应付职工薪 酬是否为被审计单位应当履行的现时义务；确定应付职工薪酬是否以恰当的金额 包括在财务报表中，与之相关的计价调整是否已恰当记录。</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应付职工薪酬审计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980438"/>
            <a:chOff x="946620" y="1670343"/>
            <a:chExt cx="10153650" cy="398043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二、应付职工薪酬的实质性程序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046988"/>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应付职工薪酬的实质性程序通常包括以下几方面。</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（一）获取或编制应付职工薪酬明细表 </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复核加计是否正确 </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并与报表数、 总账数和明细账合计数核对是否相符</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（二）实施实质性分析程序</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（三）检查工资、奖金、津贴和补贴</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（四）检查社会保险费（包括医疗、养老、失业、工伤、生育保险费）、住 房公积金、工会经费和职工教育经费等计提（分配）和支付（或使用）的会计处 理是否正确，依据是否充分</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（五）检查辞退福利项目</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应付职工薪酬审计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241774"/>
            <a:chOff x="946620" y="1670343"/>
            <a:chExt cx="10153650" cy="324177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二、应付职工薪酬的实质性程序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2308324"/>
            </a:xfrm>
            <a:prstGeom prst="rect">
              <a:avLst/>
            </a:prstGeom>
            <a:noFill/>
          </p:spPr>
          <p:txBody>
            <a:bodyPr wrap="square" rtlCol="0">
              <a:spAutoFit/>
            </a:bodyPr>
            <a:lstStyle/>
            <a:p>
              <a:pPr indent="406400">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（六）检查非货币性福利</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（七）检查以现金与职工结算的股份支付</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（八）检查应付职工薪酬的期后付款情况，并关注在资产负债表日至财务报 表批准报出日之间，是否有确凿证据表明需要调整资产负债表日原确认的应付职 工薪酬事项</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（九）检查应付职工薪酬是否已按照企业会计准则的规定在财务报表中做出 恰当的列报</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endParaRPr lang="en-US" altLang="zh-CN" sz="1600" dirty="0" smtClean="0"/>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应付职工薪酬审计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2862322"/>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注册会计师在审查某企业上年“应付职工薪酬”账户 的工资明细账时，发现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12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月比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11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月多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40 000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元，怀疑其中有虚列工资或其他问题， 决定做进一步审查。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注册会计师调阅了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12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月份工资的原始凭证，发现在“工资结算单”中，有第 一生产车间工资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40 000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元，附车间负责人收据一张，未具体列明发放工资人员名 单。查问车间负责人时，他承认因本企业业务招待费超支，财务科长让他领取， 并提供了原始凭证。财务科长对此供认不讳。该企业的所得税率为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25%</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要求：指出被审计单位存在的问题，并提出处理意见。</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592933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090185"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项目十   人力资源与工薪循环审计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4952198" y="188595"/>
            <a:ext cx="723789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1938992"/>
          </a:xfrm>
          <a:prstGeom prst="rect">
            <a:avLst/>
          </a:prstGeom>
          <a:noFill/>
        </p:spPr>
        <p:txBody>
          <a:bodyPr wrap="square" rtlCol="0">
            <a:spAutoFit/>
          </a:bodyPr>
          <a:lstStyle/>
          <a:p>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解析</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注册会计师认为该企业利用“应付职工薪酬”账户，隐瞒超支的业务招待费，偷漏所得税款。应做调整分录如下：</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借：以前年度损益调整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10 000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贷：应交税费</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应交所得税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10 000</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4000504"/>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16162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项目十   人力资源与工薪循环审计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023636" y="188595"/>
            <a:ext cx="716645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3477875"/>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注册会计师在审查华兴公司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2016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年应付职工薪酬时获 知，该公司为部门经理级别以上的员工提供免费汽车使用，同时为副总裁以上高 级管理人员每人租赁一套住房。该公司共有部门经理以上员工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25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人，每辆汽车每 月的折旧费为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500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元；该公司共有副总裁以上高级管理人员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人，公司为每人租 赁一套月租金为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4 000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元的公寓。对此，该公司每月的会计处理如下：</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dirty="0" smtClean="0"/>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借：制造费用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80 000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贷：应付职工薪酬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80 000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要求：指出该公司在会计处理中存在的问题。</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310048" y="592933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233061"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项目十   人力资源与工薪循环审计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095074" y="188595"/>
            <a:ext cx="7095021"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37422" y="1000108"/>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作</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实</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666050" y="2571744"/>
            <a:ext cx="8827770" cy="2246769"/>
          </a:xfrm>
          <a:prstGeom prst="rect">
            <a:avLst/>
          </a:prstGeom>
          <a:noFill/>
        </p:spPr>
        <p:txBody>
          <a:bodyPr wrap="square" rtlCol="0">
            <a:spAutoFit/>
          </a:bodyPr>
          <a:lstStyle/>
          <a:p>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解析</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正确会计分录：</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dirty="0" smtClean="0"/>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借：制造费用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32 500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贷：应付职工薪酬</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非货币性福利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32 500</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借：应付职工薪酬</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非货币性福利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32 500 </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                                      贷：累计折旧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12 500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其他应付款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20 000</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28599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452924" y="4929198"/>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233061"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项目十   人力资源与工薪循环审计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166512" y="188595"/>
            <a:ext cx="7023583"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Administrator\Desktop\QQ截图20160516104337.png"/>
          <p:cNvPicPr>
            <a:picLocks noChangeAspect="1" noChangeArrowheads="1"/>
          </p:cNvPicPr>
          <p:nvPr/>
        </p:nvPicPr>
        <p:blipFill>
          <a:blip r:embed="rId1" cstate="print"/>
          <a:srcRect/>
          <a:stretch>
            <a:fillRect/>
          </a:stretch>
        </p:blipFill>
        <p:spPr bwMode="auto">
          <a:xfrm>
            <a:off x="-1" y="0"/>
            <a:ext cx="121904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Administrator\Desktop\QQ截图20160516104337.png"/>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Lst>
          </a:blip>
          <a:srcRect/>
          <a:stretch>
            <a:fillRect/>
          </a:stretch>
        </p:blipFill>
        <p:spPr bwMode="auto">
          <a:xfrm>
            <a:off x="-1"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11" name="圆角矩形 10"/>
          <p:cNvSpPr/>
          <p:nvPr/>
        </p:nvSpPr>
        <p:spPr>
          <a:xfrm>
            <a:off x="7297896" y="1117331"/>
            <a:ext cx="1092053" cy="849374"/>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7297896" y="2066394"/>
            <a:ext cx="1092053" cy="849374"/>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604258" y="1117331"/>
            <a:ext cx="1092053" cy="849374"/>
          </a:xfrm>
          <a:prstGeom prst="roundRect">
            <a:avLst/>
          </a:prstGeom>
          <a:blipFill>
            <a:blip r:embed="rId6"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9914719" y="3037789"/>
            <a:ext cx="1177616" cy="849374"/>
          </a:xfrm>
          <a:prstGeom prst="roundRect">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3"/>
          <p:cNvSpPr txBox="1"/>
          <p:nvPr/>
        </p:nvSpPr>
        <p:spPr>
          <a:xfrm>
            <a:off x="7304405" y="4456430"/>
            <a:ext cx="2472055" cy="368300"/>
          </a:xfrm>
          <a:prstGeom prst="rect">
            <a:avLst/>
          </a:prstGeom>
          <a:noFill/>
        </p:spPr>
        <p:txBody>
          <a:bodyPr wrap="square" rtlCol="0" anchor="ctr" anchorCtr="0">
            <a:spAutoFit/>
          </a:bodyPr>
          <a:lstStyle/>
          <a:p>
            <a:pPr algn="dist"/>
            <a:r>
              <a:rPr lang="zh-CN" altLang="zh-CN" dirty="0">
                <a:solidFill>
                  <a:srgbClr val="F79646"/>
                </a:solidFill>
                <a:latin typeface="微软雅黑" panose="020B0503020204020204" pitchFamily="34" charset="-122"/>
                <a:ea typeface="微软雅黑" panose="020B0503020204020204" pitchFamily="34" charset="-122"/>
              </a:rPr>
              <a:t>北京出版社</a:t>
            </a:r>
            <a:endParaRPr lang="zh-CN" altLang="zh-CN" dirty="0">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1432673" y="2232999"/>
            <a:ext cx="4339651" cy="923330"/>
          </a:xfrm>
          <a:prstGeom prst="rect">
            <a:avLst/>
          </a:prstGeom>
          <a:noFill/>
        </p:spPr>
        <p:txBody>
          <a:bodyPr wrap="none" rtlCol="0">
            <a:spAutoFit/>
          </a:bodyPr>
          <a:lstStyle/>
          <a:p>
            <a:pPr algn="ctr"/>
            <a:r>
              <a:rPr lang="zh-CN" altLang="en-US" sz="5400" b="1" smtClean="0">
                <a:solidFill>
                  <a:srgbClr val="F79646"/>
                </a:solidFill>
                <a:latin typeface="AvantGarde Md BT" pitchFamily="34" charset="0"/>
                <a:ea typeface="微软雅黑" panose="020B0503020204020204" pitchFamily="34" charset="-122"/>
              </a:rPr>
              <a:t>谢谢您的聆听</a:t>
            </a:r>
            <a:endParaRPr lang="en-US" altLang="zh-CN" sz="5400" b="1" dirty="0">
              <a:solidFill>
                <a:srgbClr val="F79646"/>
              </a:solidFill>
              <a:latin typeface="AvantGarde Md BT" pitchFamily="34" charset="0"/>
              <a:ea typeface="微软雅黑" panose="020B0503020204020204" pitchFamily="34" charset="-122"/>
            </a:endParaRPr>
          </a:p>
        </p:txBody>
      </p:sp>
      <p:grpSp>
        <p:nvGrpSpPr>
          <p:cNvPr id="26" name="组合 25"/>
          <p:cNvGrpSpPr/>
          <p:nvPr/>
        </p:nvGrpSpPr>
        <p:grpSpPr>
          <a:xfrm>
            <a:off x="2337601" y="4221088"/>
            <a:ext cx="2749493" cy="412425"/>
            <a:chOff x="5423085" y="5733256"/>
            <a:chExt cx="2749493" cy="412425"/>
          </a:xfrm>
        </p:grpSpPr>
        <p:sp>
          <p:nvSpPr>
            <p:cNvPr id="27" name="Rounded Rectangle 28"/>
            <p:cNvSpPr/>
            <p:nvPr/>
          </p:nvSpPr>
          <p:spPr>
            <a:xfrm>
              <a:off x="5423085" y="5733256"/>
              <a:ext cx="2749493"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7"/>
              <a:ext cx="1104169" cy="412424"/>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798" y="4242634"/>
            <a:ext cx="1008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主　编</a:t>
            </a:r>
            <a:endPar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TextBox 59"/>
          <p:cNvSpPr>
            <a:spLocks noChangeArrowheads="1"/>
          </p:cNvSpPr>
          <p:nvPr/>
        </p:nvSpPr>
        <p:spPr bwMode="auto">
          <a:xfrm flipH="1">
            <a:off x="3790950" y="4221088"/>
            <a:ext cx="19442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smtClean="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rPr>
              <a:t>陈继林  张晓丽</a:t>
            </a:r>
            <a:endParaRPr lang="zh-CN" altLang="en-US" dirty="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flipV="1">
            <a:off x="758222" y="3223137"/>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H="1">
            <a:off x="6815286" y="620688"/>
            <a:ext cx="72008"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30" grpId="0"/>
      <p:bldP spid="43" grpId="0" animBg="1"/>
      <p:bldP spid="44" grpId="0" animBg="1"/>
      <p:bldP spid="45" grpId="0"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83970" y="1628140"/>
            <a:ext cx="4552950" cy="914400"/>
            <a:chOff x="2022" y="2564"/>
            <a:chExt cx="7170" cy="1440"/>
          </a:xfrm>
        </p:grpSpPr>
        <p:grpSp>
          <p:nvGrpSpPr>
            <p:cNvPr id="5"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594612" y="3143248"/>
            <a:ext cx="8827770" cy="3477875"/>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资料：沙某为某国有企业助理会计师，从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1994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年起至案发前，一直从 事工资核算等工作。自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1996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年单位取消现金发放工资、实行由银行借 记卡代发以来，沙某利用财务管理上的漏洞，萌生了“捞钱”的邪念， 实施了虚增工资侵占公款的行为。</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1997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月至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2002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2003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9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月至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2004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月，沙某以他人名义私自办理工商银行借记卡， 在计算机统计核算所在单位职工工资时，将开具的借记卡账号填入并 虚增工资数额，并据此制作工资汇总单及计算机盘片，填写银行贷记 凭证或支票，交由部门负责人审核盖章后，送银行代发职工工资。随后， 沙某再将计算机中自己虚增的部分工资清除，恢复每月实际发工资的 人数和金额。虚增部门的工资在银行发放后，沙某通过自动取款机提 取现金予以侵吞。经查明，沙某利用这种办法，前后侵吞公款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117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万 余元。</a:t>
            </a:r>
            <a:endParaRPr lang="zh-CN" altLang="en-US"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80298" y="2928934"/>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095734" y="628652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090185"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项目十   人力资源与工薪循环审计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4952198" y="188595"/>
            <a:ext cx="723789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83970" y="1628140"/>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6" name="TextBox 125"/>
          <p:cNvSpPr txBox="1"/>
          <p:nvPr/>
        </p:nvSpPr>
        <p:spPr>
          <a:xfrm>
            <a:off x="1990750" y="3284984"/>
            <a:ext cx="6912768" cy="2031325"/>
          </a:xfrm>
          <a:prstGeom prst="rect">
            <a:avLst/>
          </a:prstGeom>
          <a:noFill/>
        </p:spPr>
        <p:txBody>
          <a:bodyPr wrap="square" rtlCol="0">
            <a:spAutoFit/>
          </a:bodyPr>
          <a:lstStyle/>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提出问题：</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）沙某为什么能够利用职位之便侵吞公款高达 </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117 </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万余元？ </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）从案例中看，该国有企业内部控制存在哪些问题？</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）在人力资源与工薪循环中，企业应建立哪些内部控制制度？</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10005" y="3171825"/>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8595536" y="557214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416162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项目十   人力资源与工薪循环审计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5023636" y="188595"/>
            <a:ext cx="716645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18" presetClass="entr" presetSubtype="3" fill="hold" grpId="0" nodeType="after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strips(upRight)">
                                      <p:cBhvr>
                                        <p:cTn id="16" dur="500"/>
                                        <p:tgtEl>
                                          <p:spTgt spid="1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4283521"/>
            <a:chOff x="946620" y="1670343"/>
            <a:chExt cx="10153650" cy="4283521"/>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、涉及的主要凭证与会计记录 </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000821"/>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人力资源与工薪循环开始于对员工的雇用，结束于对员工支付工薪。典型的 人力资源与工薪循环涉及的主要凭证与会计记录有以下几种。</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（一）人事和雇用记录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人事记录。包括雇用日期、工薪率、业绩评价、雇用关系终止等方面的记录。</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扣款核准表。核准工薪预扣款的表格，包括预先扣除个人所得税。</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工薪率核准表。根据工薪合同、管理层的授权、董事会对管理层的授权， 核准工薪率的一种表格。</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13642"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206030"/>
            <a:chOff x="946620" y="1670343"/>
            <a:chExt cx="10153650" cy="220603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一、涉及的主要凭证与会计记录 </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9233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（二）工时记录和工薪表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工时卡、工时单、工薪交易文件、应付职工薪酬明细账或清单、工薪主文档。</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452525"/>
            <a:chOff x="946620" y="1670343"/>
            <a:chExt cx="10153650" cy="345252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一、涉及的主要凭证与会计记录 </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16982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（三）支付工薪记录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向员工支付劳务的转账资金。转账资金应等于工薪总额减去税金和其他预扣款。</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（四）个人所得税纳税申报表</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个人所得税纳税申报表，即向税务部门申报的纳税表。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13642"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23702" y="188595"/>
            <a:ext cx="6666393"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322387"/>
            <a:chOff x="946620" y="1670343"/>
            <a:chExt cx="10153650" cy="332238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407407"/>
              <a:ext cx="9517380" cy="2585323"/>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人力资源与工薪循环是不同企业之间最可能具有共同性的领域，涉及的主要 业务活动通常包括批准招聘、记录工作时间或产量、计算工薪总额和扣除、工薪 支付等。</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（一）批准招聘</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批准雇用的文件，应当由负责人力资源与工薪相关事宜的人员编制，最好由 在正式雇用过程中负责制定批准雇用、支付率和工薪扣除等政策的人力资源部门 履行该职责。人力资源部门同时还负责编制支付率变动及员工合同期满的通知。</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685080"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人力资源与工薪循环的内部控制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595140" y="188595"/>
            <a:ext cx="659495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6526</Words>
  <Application>WPS 演示</Application>
  <PresentationFormat>自定义</PresentationFormat>
  <Paragraphs>393</Paragraphs>
  <Slides>37</Slides>
  <Notes>37</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37</vt:i4>
      </vt:variant>
    </vt:vector>
  </HeadingPairs>
  <TitlesOfParts>
    <vt:vector size="50" baseType="lpstr">
      <vt:lpstr>Arial</vt:lpstr>
      <vt:lpstr>宋体</vt:lpstr>
      <vt:lpstr>Wingdings</vt:lpstr>
      <vt:lpstr>微软雅黑</vt:lpstr>
      <vt:lpstr>AvantGarde Md BT</vt:lpstr>
      <vt:lpstr>不给糖就捣蛋的万圣节</vt:lpstr>
      <vt:lpstr>方正兰亭黑_GBK</vt:lpstr>
      <vt:lpstr>Arial Unicode MS</vt:lpstr>
      <vt:lpstr>Agency FB</vt:lpstr>
      <vt:lpstr>Lato Regular</vt:lpstr>
      <vt:lpstr>方正大黑体_GBK</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15</cp:revision>
  <dcterms:created xsi:type="dcterms:W3CDTF">2017-02-25T10:00:00Z</dcterms:created>
  <dcterms:modified xsi:type="dcterms:W3CDTF">2021-12-25T02:10:45Z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